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cs typeface="Times New Roman" pitchFamily="18" charset="0"/>
              </a:rPr>
              <a:t>Звуковое и речевое развитие: </a:t>
            </a:r>
            <a:br>
              <a:rPr lang="ru-RU" sz="4400" b="1" dirty="0" smtClean="0">
                <a:cs typeface="Times New Roman" pitchFamily="18" charset="0"/>
              </a:rPr>
            </a:br>
            <a:r>
              <a:rPr lang="ru-RU" sz="3600" b="1" i="1" dirty="0" smtClean="0">
                <a:cs typeface="Times New Roman" pitchFamily="18" charset="0"/>
              </a:rPr>
              <a:t>от первого крика до первого слова</a:t>
            </a:r>
            <a:endParaRPr lang="ru-RU" sz="4400" i="1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Возрастная норма периода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Отсутствие однообразных звуков, однообразной интонации.</a:t>
            </a:r>
          </a:p>
          <a:p>
            <a:r>
              <a:rPr lang="ru-RU" dirty="0" smtClean="0"/>
              <a:t>Отсутствие </a:t>
            </a:r>
            <a:r>
              <a:rPr lang="ru-RU" dirty="0" err="1" smtClean="0"/>
              <a:t>гуления</a:t>
            </a:r>
            <a:r>
              <a:rPr lang="ru-RU" dirty="0" smtClean="0"/>
              <a:t>, похожего на визг.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Стадия лепета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6-10 месяцев.</a:t>
            </a:r>
          </a:p>
          <a:p>
            <a:r>
              <a:rPr lang="ru-RU" dirty="0" smtClean="0"/>
              <a:t>Лепет, состоящий вначале из отдельных слогов (па, ба, ля), переходящих позднее в слоговые цепочки (па-па-па, ба-ба-ба, ля-ля-ля).</a:t>
            </a:r>
          </a:p>
          <a:p>
            <a:r>
              <a:rPr lang="ru-RU" dirty="0" smtClean="0"/>
              <a:t>Ребенок понимает интонацию взрослого.</a:t>
            </a:r>
            <a:endParaRPr lang="ru-RU" dirty="0"/>
          </a:p>
        </p:txBody>
      </p:sp>
      <p:pic>
        <p:nvPicPr>
          <p:cNvPr id="5122" name="Picture 2" descr="https://www.babyweb.sk/wp-content/uploads/bwsk/files/MEDIA%20ROOT/iStock-velke/dieta_istock_000002566206medi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861048"/>
            <a:ext cx="3947592" cy="26251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Возрастная норма периода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Лепет появляется не позже 6 месяцев.</a:t>
            </a:r>
          </a:p>
          <a:p>
            <a:r>
              <a:rPr lang="ru-RU" dirty="0" smtClean="0"/>
              <a:t>Лепет переходит из отдельных слогов в слоговые цепочки.</a:t>
            </a:r>
          </a:p>
          <a:p>
            <a:r>
              <a:rPr lang="ru-RU" dirty="0" smtClean="0"/>
              <a:t>Ребенок подражает артикуляции взрослых.</a:t>
            </a:r>
          </a:p>
          <a:p>
            <a:r>
              <a:rPr lang="ru-RU" dirty="0" smtClean="0"/>
              <a:t>Грудные звуки не преобладают.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Стадия первых слов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10-12 месяцев.</a:t>
            </a:r>
          </a:p>
          <a:p>
            <a:r>
              <a:rPr lang="ru-RU" dirty="0" smtClean="0"/>
              <a:t>Появление первых слов (20-25) из двух слогов с гласной на конце.</a:t>
            </a:r>
          </a:p>
          <a:p>
            <a:r>
              <a:rPr lang="ru-RU" dirty="0" smtClean="0"/>
              <a:t>Появляется указательный жест.</a:t>
            </a:r>
          </a:p>
        </p:txBody>
      </p:sp>
      <p:pic>
        <p:nvPicPr>
          <p:cNvPr id="2050" name="Picture 2" descr="https://static9.tgcnt.ru/posts/_0/2c/2c22f1d9c17781c906805598252222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501008"/>
            <a:ext cx="4333553" cy="29627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Возрастная норма периода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Ребенок говорит от 10 до 25 слов.</a:t>
            </a:r>
          </a:p>
          <a:p>
            <a:r>
              <a:rPr lang="ru-RU" dirty="0" smtClean="0"/>
              <a:t>Ребенок связывает предмет и его название.</a:t>
            </a:r>
          </a:p>
          <a:p>
            <a:r>
              <a:rPr lang="ru-RU" dirty="0" smtClean="0"/>
              <a:t>Ребенок даст тот предмет, который просит взрослый.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852936"/>
            <a:ext cx="74943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План: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Что такое речь? </a:t>
            </a:r>
          </a:p>
          <a:p>
            <a:r>
              <a:rPr lang="ru-RU" dirty="0" smtClean="0"/>
              <a:t>Что необходимо для овладения речью?</a:t>
            </a:r>
          </a:p>
          <a:p>
            <a:r>
              <a:rPr lang="ru-RU" dirty="0" smtClean="0"/>
              <a:t>Для чего</a:t>
            </a:r>
            <a:r>
              <a:rPr lang="ru-RU" dirty="0" smtClean="0"/>
              <a:t> </a:t>
            </a:r>
            <a:r>
              <a:rPr lang="ru-RU" dirty="0" smtClean="0"/>
              <a:t>нужно знать нормы развития речи?</a:t>
            </a:r>
          </a:p>
          <a:p>
            <a:r>
              <a:rPr lang="ru-RU" dirty="0" smtClean="0"/>
              <a:t>Стадии развития речи до года.</a:t>
            </a:r>
          </a:p>
          <a:p>
            <a:r>
              <a:rPr lang="ru-RU" dirty="0" smtClean="0"/>
              <a:t>Возрастные нормы речевого развития до года.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Что такое речь?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Речь – это способность говорить, выражать, передавать что-либо словами — устно или письменно. </a:t>
            </a:r>
            <a:endParaRPr lang="ru-RU" dirty="0"/>
          </a:p>
        </p:txBody>
      </p:sp>
      <p:pic>
        <p:nvPicPr>
          <p:cNvPr id="13314" name="Picture 2" descr="https://alternatyva.clinic/wp-content/uploads/2019/05/grudne-bugodovuvan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212976"/>
            <a:ext cx="4205896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Что необходимо для овладения речью?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ru-RU" dirty="0" smtClean="0"/>
              <a:t>Нормальный слух;</a:t>
            </a:r>
          </a:p>
          <a:p>
            <a:pPr marL="571500" indent="-571500">
              <a:buFont typeface="+mj-lt"/>
              <a:buAutoNum type="romanUcPeriod"/>
            </a:pPr>
            <a:r>
              <a:rPr lang="ru-RU" dirty="0" smtClean="0"/>
              <a:t>Мотивация ребенка;</a:t>
            </a:r>
          </a:p>
          <a:p>
            <a:pPr marL="571500" indent="-571500">
              <a:buFont typeface="+mj-lt"/>
              <a:buAutoNum type="romanUcPeriod"/>
            </a:pPr>
            <a:r>
              <a:rPr lang="ru-RU" dirty="0" smtClean="0"/>
              <a:t>Живое общение с ребенком.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Для чего</a:t>
            </a:r>
            <a:r>
              <a:rPr lang="ru-RU" sz="3600" dirty="0" smtClean="0"/>
              <a:t> </a:t>
            </a:r>
            <a:r>
              <a:rPr lang="ru-RU" sz="3600" dirty="0" smtClean="0"/>
              <a:t>нужно знать нормы развития речи?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Чтобы узнать, правильно ли развивается годовалый малыш, нужно знать, что в возрасте с рождения до года является нормой, а что патологией. Это, в частности, касается и речи.</a:t>
            </a:r>
            <a:endParaRPr lang="ru-RU" dirty="0"/>
          </a:p>
        </p:txBody>
      </p:sp>
      <p:pic>
        <p:nvPicPr>
          <p:cNvPr id="11266" name="Picture 2" descr="https://bygirl.ru/wp-content/uploads/2021/01/vvgu2lj5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356992"/>
            <a:ext cx="4747230" cy="3167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Стадии развития речи до года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Первый год жизни – </a:t>
            </a:r>
            <a:r>
              <a:rPr lang="ru-RU" dirty="0" err="1" smtClean="0"/>
              <a:t>доречевой</a:t>
            </a:r>
            <a:r>
              <a:rPr lang="ru-RU" dirty="0" smtClean="0"/>
              <a:t> период.</a:t>
            </a:r>
          </a:p>
          <a:p>
            <a:pPr>
              <a:buNone/>
            </a:pPr>
            <a:r>
              <a:rPr lang="ru-RU" dirty="0" smtClean="0"/>
              <a:t>Стадии:</a:t>
            </a:r>
          </a:p>
          <a:p>
            <a:pPr marL="571500" indent="-571500">
              <a:buFont typeface="+mj-lt"/>
              <a:buAutoNum type="romanUcPeriod"/>
            </a:pPr>
            <a:r>
              <a:rPr lang="ru-RU" dirty="0" smtClean="0"/>
              <a:t>Стадия крика.</a:t>
            </a:r>
          </a:p>
          <a:p>
            <a:pPr marL="571500" indent="-571500">
              <a:buFont typeface="+mj-lt"/>
              <a:buAutoNum type="romanUcPeriod"/>
            </a:pPr>
            <a:r>
              <a:rPr lang="ru-RU" dirty="0" smtClean="0"/>
              <a:t>Стадия </a:t>
            </a:r>
            <a:r>
              <a:rPr lang="ru-RU" dirty="0" err="1" smtClean="0"/>
              <a:t>гуления</a:t>
            </a:r>
            <a:r>
              <a:rPr lang="ru-RU" dirty="0" smtClean="0"/>
              <a:t>.</a:t>
            </a:r>
          </a:p>
          <a:p>
            <a:pPr marL="571500" indent="-571500">
              <a:buFont typeface="+mj-lt"/>
              <a:buAutoNum type="romanUcPeriod"/>
            </a:pPr>
            <a:r>
              <a:rPr lang="ru-RU" dirty="0" smtClean="0"/>
              <a:t>Стадия лепета.</a:t>
            </a:r>
          </a:p>
          <a:p>
            <a:pPr marL="571500" indent="-571500">
              <a:buFont typeface="+mj-lt"/>
              <a:buAutoNum type="romanUcPeriod"/>
            </a:pPr>
            <a:r>
              <a:rPr lang="ru-RU" dirty="0" smtClean="0"/>
              <a:t>Стадия первых слов.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Стадия крика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От рождения до 6-8 недель.</a:t>
            </a:r>
          </a:p>
          <a:p>
            <a:r>
              <a:rPr lang="ru-RU" dirty="0" smtClean="0"/>
              <a:t>Гласные звуки с  носовым оттенком.</a:t>
            </a:r>
          </a:p>
          <a:p>
            <a:r>
              <a:rPr lang="ru-RU" dirty="0" smtClean="0"/>
              <a:t>Крики делятся на: крики «боли», крики «удовольствия» и крики «голода». </a:t>
            </a:r>
            <a:endParaRPr lang="ru-RU" dirty="0"/>
          </a:p>
        </p:txBody>
      </p:sp>
      <p:pic>
        <p:nvPicPr>
          <p:cNvPr id="9218" name="Picture 2" descr="Как успокоить кричащего младенца? 6 практичных советов | Образ жизни |  7Sist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501008"/>
            <a:ext cx="4357679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Возрастная норма периода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Наличие «комплекса оживления».</a:t>
            </a:r>
          </a:p>
          <a:p>
            <a:r>
              <a:rPr lang="ru-RU" dirty="0" smtClean="0"/>
              <a:t>Сосредоточивание взгляда на лице взрослого.</a:t>
            </a:r>
          </a:p>
          <a:p>
            <a:r>
              <a:rPr lang="ru-RU" dirty="0" smtClean="0"/>
              <a:t>Отсутствие криков: пронзительного, тихого, «мяукающего», с выраженным носовым оттенком.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Стадия </a:t>
            </a:r>
            <a:r>
              <a:rPr lang="ru-RU" sz="3600" dirty="0" err="1" smtClean="0"/>
              <a:t>гуления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3-6 месяцев.</a:t>
            </a:r>
          </a:p>
          <a:p>
            <a:r>
              <a:rPr lang="ru-RU" dirty="0" smtClean="0"/>
              <a:t>Гукающие звуки и их сочетания с гласными (агу, </a:t>
            </a:r>
            <a:r>
              <a:rPr lang="ru-RU" dirty="0" err="1" smtClean="0"/>
              <a:t>гы</a:t>
            </a:r>
            <a:r>
              <a:rPr lang="ru-RU" dirty="0" smtClean="0"/>
              <a:t>, </a:t>
            </a:r>
            <a:r>
              <a:rPr lang="ru-RU" dirty="0" err="1" smtClean="0"/>
              <a:t>кхы</a:t>
            </a:r>
            <a:r>
              <a:rPr lang="ru-RU" dirty="0" smtClean="0"/>
              <a:t>, ага, га, </a:t>
            </a:r>
            <a:r>
              <a:rPr lang="ru-RU" dirty="0" err="1" smtClean="0"/>
              <a:t>эгэ</a:t>
            </a:r>
            <a:r>
              <a:rPr lang="ru-RU" dirty="0" smtClean="0"/>
              <a:t>, </a:t>
            </a:r>
            <a:r>
              <a:rPr lang="ru-RU" dirty="0" err="1" smtClean="0"/>
              <a:t>аа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Появление «социальной» улыбки и первого смеха.</a:t>
            </a:r>
            <a:endParaRPr lang="ru-RU" dirty="0"/>
          </a:p>
        </p:txBody>
      </p:sp>
      <p:pic>
        <p:nvPicPr>
          <p:cNvPr id="7170" name="Picture 2" descr="https://www.babycentre.co.uk/ims/2014/12/US_272-90958297_4x3.jpg.pagespeed.ce.RGH6Kivlc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717032"/>
            <a:ext cx="3681491" cy="2762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</TotalTime>
  <Words>378</Words>
  <Application>Microsoft Office PowerPoint</Application>
  <PresentationFormat>Экран (4:3)</PresentationFormat>
  <Paragraphs>55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Calibri</vt:lpstr>
      <vt:lpstr>Cambria</vt:lpstr>
      <vt:lpstr>Franklin Gothic Book</vt:lpstr>
      <vt:lpstr>Perpetua</vt:lpstr>
      <vt:lpstr>Times New Roman</vt:lpstr>
      <vt:lpstr>Wingdings 2</vt:lpstr>
      <vt:lpstr>Справедливость</vt:lpstr>
      <vt:lpstr>Звуковое и речевое развитие:  от первого крика до первого слова</vt:lpstr>
      <vt:lpstr>План:</vt:lpstr>
      <vt:lpstr>Что такое речь?</vt:lpstr>
      <vt:lpstr>Что необходимо для овладения речью?</vt:lpstr>
      <vt:lpstr>Для чего нужно знать нормы развития речи?</vt:lpstr>
      <vt:lpstr>Стадии развития речи до года</vt:lpstr>
      <vt:lpstr>Стадия крика</vt:lpstr>
      <vt:lpstr>Возрастная норма периода</vt:lpstr>
      <vt:lpstr>Стадия гуления</vt:lpstr>
      <vt:lpstr>Возрастная норма периода</vt:lpstr>
      <vt:lpstr>Стадия лепета</vt:lpstr>
      <vt:lpstr>Возрастная норма периода</vt:lpstr>
      <vt:lpstr>Стадия первых слов</vt:lpstr>
      <vt:lpstr>Возрастная норма периода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Звуковое и речевое развитие:  от первого крика до первого слова</dc:title>
  <dc:creator>HONOR</dc:creator>
  <cp:lastModifiedBy>HOME</cp:lastModifiedBy>
  <cp:revision>9</cp:revision>
  <dcterms:created xsi:type="dcterms:W3CDTF">2023-03-04T21:56:00Z</dcterms:created>
  <dcterms:modified xsi:type="dcterms:W3CDTF">2023-03-10T08:33:21Z</dcterms:modified>
</cp:coreProperties>
</file>